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5" r:id="rId16"/>
    <p:sldId id="270" r:id="rId17"/>
    <p:sldId id="271" r:id="rId18"/>
    <p:sldId id="272" r:id="rId19"/>
    <p:sldId id="273" r:id="rId20"/>
    <p:sldId id="274"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4627" autoAdjust="0"/>
  </p:normalViewPr>
  <p:slideViewPr>
    <p:cSldViewPr>
      <p:cViewPr varScale="1">
        <p:scale>
          <a:sx n="84" d="100"/>
          <a:sy n="84" d="100"/>
        </p:scale>
        <p:origin x="-1152" y="-78"/>
      </p:cViewPr>
      <p:guideLst>
        <p:guide orient="horz" pos="2160"/>
        <p:guide pos="2880"/>
      </p:guideLst>
    </p:cSldViewPr>
  </p:slideViewPr>
  <p:outlineViewPr>
    <p:cViewPr>
      <p:scale>
        <a:sx n="33" d="100"/>
        <a:sy n="33" d="100"/>
      </p:scale>
      <p:origin x="48" y="3612"/>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1F1110A-E08E-4C15-B793-C25082142A0A}" type="datetimeFigureOut">
              <a:rPr lang="en-US" smtClean="0"/>
              <a:pPr/>
              <a:t>4/25/2010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E81F42-766A-41A6-8623-F6934431EE5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1F1110A-E08E-4C15-B793-C25082142A0A}" type="datetimeFigureOut">
              <a:rPr lang="en-US" smtClean="0"/>
              <a:pPr/>
              <a:t>4/25/2010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E81F42-766A-41A6-8623-F6934431EE5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1F1110A-E08E-4C15-B793-C25082142A0A}" type="datetimeFigureOut">
              <a:rPr lang="en-US" smtClean="0"/>
              <a:pPr/>
              <a:t>4/25/2010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E81F42-766A-41A6-8623-F6934431EE5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1F1110A-E08E-4C15-B793-C25082142A0A}" type="datetimeFigureOut">
              <a:rPr lang="en-US" smtClean="0"/>
              <a:pPr/>
              <a:t>4/25/2010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E81F42-766A-41A6-8623-F6934431EE5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1F1110A-E08E-4C15-B793-C25082142A0A}" type="datetimeFigureOut">
              <a:rPr lang="en-US" smtClean="0"/>
              <a:pPr/>
              <a:t>4/25/2010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EE81F42-766A-41A6-8623-F6934431EE5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1F1110A-E08E-4C15-B793-C25082142A0A}" type="datetimeFigureOut">
              <a:rPr lang="en-US" smtClean="0"/>
              <a:pPr/>
              <a:t>4/25/2010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EE81F42-766A-41A6-8623-F6934431EE5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F1110A-E08E-4C15-B793-C25082142A0A}" type="datetimeFigureOut">
              <a:rPr lang="en-US" smtClean="0"/>
              <a:pPr/>
              <a:t>4/25/2010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EE81F42-766A-41A6-8623-F6934431EE5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1F1110A-E08E-4C15-B793-C25082142A0A}" type="datetimeFigureOut">
              <a:rPr lang="en-US" smtClean="0"/>
              <a:pPr/>
              <a:t>4/25/2010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E81F42-766A-41A6-8623-F6934431EE5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1F1110A-E08E-4C15-B793-C25082142A0A}" type="datetimeFigureOut">
              <a:rPr lang="en-US" smtClean="0"/>
              <a:pPr/>
              <a:t>4/25/2010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E81F42-766A-41A6-8623-F6934431EE5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1F1110A-E08E-4C15-B793-C25082142A0A}" type="datetimeFigureOut">
              <a:rPr lang="en-US" smtClean="0"/>
              <a:pPr/>
              <a:t>4/25/2010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E81F42-766A-41A6-8623-F6934431EE5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1F1110A-E08E-4C15-B793-C25082142A0A}" type="datetimeFigureOut">
              <a:rPr lang="en-US" smtClean="0"/>
              <a:pPr/>
              <a:t>4/25/2010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E81F42-766A-41A6-8623-F6934431EE5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F1110A-E08E-4C15-B793-C25082142A0A}" type="datetimeFigureOut">
              <a:rPr lang="en-US" smtClean="0"/>
              <a:pPr/>
              <a:t>4/25/2010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E81F42-766A-41A6-8623-F6934431EE5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My Sun Project	</a:t>
            </a:r>
            <a:endParaRPr lang="en-US" dirty="0"/>
          </a:p>
        </p:txBody>
      </p:sp>
      <p:sp>
        <p:nvSpPr>
          <p:cNvPr id="3" name="Subtitle 2"/>
          <p:cNvSpPr>
            <a:spLocks noGrp="1"/>
          </p:cNvSpPr>
          <p:nvPr>
            <p:ph type="subTitle" idx="1"/>
          </p:nvPr>
        </p:nvSpPr>
        <p:spPr/>
        <p:txBody>
          <a:bodyPr/>
          <a:lstStyle/>
          <a:p>
            <a:r>
              <a:rPr lang="en-US" dirty="0" smtClean="0"/>
              <a:t>By Aaron Walsh</a:t>
            </a:r>
            <a:br>
              <a:rPr lang="en-US" dirty="0" smtClean="0"/>
            </a:br>
            <a:r>
              <a:rPr lang="en-US" dirty="0" smtClean="0"/>
              <a:t>2</a:t>
            </a:r>
            <a:r>
              <a:rPr lang="en-US" baseline="30000" dirty="0" smtClean="0"/>
              <a:t>nd</a:t>
            </a:r>
            <a:r>
              <a:rPr lang="en-US" dirty="0" smtClean="0"/>
              <a:t> Hour Earth Science</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Extra Information	</a:t>
            </a:r>
            <a:endParaRPr lang="en-US" dirty="0"/>
          </a:p>
        </p:txBody>
      </p:sp>
      <p:sp>
        <p:nvSpPr>
          <p:cNvPr id="3" name="Content Placeholder 2"/>
          <p:cNvSpPr>
            <a:spLocks noGrp="1"/>
          </p:cNvSpPr>
          <p:nvPr>
            <p:ph idx="1"/>
          </p:nvPr>
        </p:nvSpPr>
        <p:spPr/>
        <p:txBody>
          <a:bodyPr/>
          <a:lstStyle/>
          <a:p>
            <a:r>
              <a:rPr lang="en-US" dirty="0" smtClean="0"/>
              <a:t>For this project, I walked over to the Sparrow Hospital Parking garage, then walked to the western ledge.</a:t>
            </a:r>
          </a:p>
          <a:p>
            <a:r>
              <a:rPr lang="en-US" dirty="0" smtClean="0"/>
              <a:t>I took the picture with the Lansing skyline as the background</a:t>
            </a:r>
          </a:p>
          <a:p>
            <a:r>
              <a:rPr lang="en-US" dirty="0" smtClean="0"/>
              <a:t>Being about 80 feet above the ground, one can see quite a lot up there (see end of the  </a:t>
            </a:r>
            <a:r>
              <a:rPr lang="en-US" dirty="0" err="1" smtClean="0">
                <a:solidFill>
                  <a:schemeClr val="bg1">
                    <a:lumMod val="95000"/>
                  </a:schemeClr>
                </a:solidFill>
              </a:rPr>
              <a:t>Powerpoint</a:t>
            </a:r>
            <a:r>
              <a:rPr lang="en-US" dirty="0" smtClean="0">
                <a:solidFill>
                  <a:schemeClr val="bg1">
                    <a:lumMod val="95000"/>
                  </a:schemeClr>
                </a:solidFill>
              </a:rPr>
              <a:t> for extra pictures.</a:t>
            </a:r>
            <a:endParaRPr lang="en-US" dirty="0">
              <a:solidFill>
                <a:schemeClr val="bg1">
                  <a:lumMod val="95000"/>
                </a:schemeClr>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Extra Information (Continued)</a:t>
            </a:r>
            <a:endParaRPr lang="en-US" dirty="0"/>
          </a:p>
        </p:txBody>
      </p:sp>
      <p:sp>
        <p:nvSpPr>
          <p:cNvPr id="3" name="Content Placeholder 2"/>
          <p:cNvSpPr>
            <a:spLocks noGrp="1"/>
          </p:cNvSpPr>
          <p:nvPr>
            <p:ph idx="1"/>
          </p:nvPr>
        </p:nvSpPr>
        <p:spPr/>
        <p:txBody>
          <a:bodyPr>
            <a:normAutofit/>
          </a:bodyPr>
          <a:lstStyle/>
          <a:p>
            <a:r>
              <a:rPr lang="en-US" sz="2400" dirty="0" smtClean="0"/>
              <a:t>While doing this project, Sparrow changed their logo… and left the lettering for the old logos that were dotted about the hospital in the corner where I stand to take my picture</a:t>
            </a:r>
            <a:endParaRPr lang="en-US" sz="2400" dirty="0"/>
          </a:p>
        </p:txBody>
      </p:sp>
      <p:pic>
        <p:nvPicPr>
          <p:cNvPr id="1026" name="Picture 2" descr="C:\Users\Aaron\Pictures\2010-04-17 8 GB Pictures\8 GB Pictures 011.JPG"/>
          <p:cNvPicPr>
            <a:picLocks noChangeAspect="1" noChangeArrowheads="1"/>
          </p:cNvPicPr>
          <p:nvPr/>
        </p:nvPicPr>
        <p:blipFill>
          <a:blip r:embed="rId2" cstate="print"/>
          <a:srcRect/>
          <a:stretch>
            <a:fillRect/>
          </a:stretch>
        </p:blipFill>
        <p:spPr bwMode="auto">
          <a:xfrm>
            <a:off x="914400" y="2819400"/>
            <a:ext cx="4800600" cy="360045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Extra Information (Continued)</a:t>
            </a:r>
            <a:endParaRPr lang="en-US" dirty="0"/>
          </a:p>
        </p:txBody>
      </p:sp>
      <p:sp>
        <p:nvSpPr>
          <p:cNvPr id="3" name="Content Placeholder 2"/>
          <p:cNvSpPr>
            <a:spLocks noGrp="1"/>
          </p:cNvSpPr>
          <p:nvPr>
            <p:ph idx="1"/>
          </p:nvPr>
        </p:nvSpPr>
        <p:spPr/>
        <p:txBody>
          <a:bodyPr/>
          <a:lstStyle/>
          <a:p>
            <a:r>
              <a:rPr lang="en-US" dirty="0" smtClean="0"/>
              <a:t>Still, I had to step through it and even move it. About a week before the end of the project, the lettering was finally moved.</a:t>
            </a:r>
          </a:p>
          <a:p>
            <a:r>
              <a:rPr lang="en-US" dirty="0" smtClean="0"/>
              <a:t>Ever since starting this project back in February, I now walk over to Sparrow nearly every day. </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solidFill>
                  <a:schemeClr val="accent2"/>
                </a:solidFill>
              </a:rPr>
              <a:t>Parking garage overview</a:t>
            </a:r>
            <a:endParaRPr lang="en-US" sz="2800" dirty="0">
              <a:solidFill>
                <a:schemeClr val="accent2"/>
              </a:solidFill>
            </a:endParaRPr>
          </a:p>
        </p:txBody>
      </p:sp>
      <p:pic>
        <p:nvPicPr>
          <p:cNvPr id="5" name="Picture Placeholder 4" descr="8 GB Pictures 221.JPG"/>
          <p:cNvPicPr>
            <a:picLocks noGrp="1" noChangeAspect="1"/>
          </p:cNvPicPr>
          <p:nvPr>
            <p:ph type="pic" idx="1"/>
          </p:nvPr>
        </p:nvPicPr>
        <p:blipFill>
          <a:blip r:embed="rId2" cstate="print"/>
          <a:srcRect/>
          <a:stretch>
            <a:fillRect/>
          </a:stretch>
        </p:blipFill>
        <p:spPr/>
      </p:pic>
      <p:sp>
        <p:nvSpPr>
          <p:cNvPr id="4" name="Text Placeholder 3"/>
          <p:cNvSpPr>
            <a:spLocks noGrp="1"/>
          </p:cNvSpPr>
          <p:nvPr>
            <p:ph type="body" sz="half" idx="2"/>
          </p:nvPr>
        </p:nvSpPr>
        <p:spPr/>
        <p:txBody>
          <a:bodyPr>
            <a:noAutofit/>
          </a:bodyPr>
          <a:lstStyle/>
          <a:p>
            <a:r>
              <a:rPr lang="en-US" sz="1800" dirty="0" smtClean="0">
                <a:solidFill>
                  <a:schemeClr val="bg1"/>
                </a:solidFill>
              </a:rPr>
              <a:t>The parking garage is so massive, that it’s essentially walking two blocks when going over to the ledge and back.</a:t>
            </a:r>
            <a:endParaRPr lang="en-US" sz="1800" dirty="0">
              <a:solidFill>
                <a:schemeClr val="bg1"/>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Extra Information (Continued)</a:t>
            </a:r>
            <a:endParaRPr lang="en-US" dirty="0"/>
          </a:p>
        </p:txBody>
      </p:sp>
      <p:sp>
        <p:nvSpPr>
          <p:cNvPr id="3" name="Content Placeholder 2"/>
          <p:cNvSpPr>
            <a:spLocks noGrp="1"/>
          </p:cNvSpPr>
          <p:nvPr>
            <p:ph idx="1"/>
          </p:nvPr>
        </p:nvSpPr>
        <p:spPr/>
        <p:txBody>
          <a:bodyPr>
            <a:normAutofit/>
          </a:bodyPr>
          <a:lstStyle/>
          <a:p>
            <a:r>
              <a:rPr lang="en-US" sz="2400" dirty="0" smtClean="0"/>
              <a:t>While the pictures may not be the </a:t>
            </a:r>
            <a:r>
              <a:rPr lang="en-US" sz="2400" i="1" dirty="0" smtClean="0"/>
              <a:t>exact </a:t>
            </a:r>
            <a:r>
              <a:rPr lang="en-US" sz="2400" dirty="0" smtClean="0"/>
              <a:t>same, I used a cement hole that was filled in for a reference as to where to stand. I always used the third one over from the left, which had a smaller hole next to it.</a:t>
            </a:r>
            <a:endParaRPr lang="en-US" sz="2400" dirty="0"/>
          </a:p>
        </p:txBody>
      </p:sp>
      <p:pic>
        <p:nvPicPr>
          <p:cNvPr id="2051" name="Picture 3" descr="C:\Users\Aaron\Pictures\2010-04-22 8 GB Pictures\8 GB Pictures 004 (2).jpg"/>
          <p:cNvPicPr>
            <a:picLocks noChangeAspect="1" noChangeArrowheads="1"/>
          </p:cNvPicPr>
          <p:nvPr/>
        </p:nvPicPr>
        <p:blipFill>
          <a:blip r:embed="rId2" cstate="print"/>
          <a:srcRect/>
          <a:stretch>
            <a:fillRect/>
          </a:stretch>
        </p:blipFill>
        <p:spPr bwMode="auto">
          <a:xfrm>
            <a:off x="914400" y="3200400"/>
            <a:ext cx="4377267" cy="328295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to know</a:t>
            </a:r>
            <a:endParaRPr lang="en-US" dirty="0"/>
          </a:p>
        </p:txBody>
      </p:sp>
      <p:sp>
        <p:nvSpPr>
          <p:cNvPr id="3" name="Content Placeholder 2"/>
          <p:cNvSpPr>
            <a:spLocks noGrp="1"/>
          </p:cNvSpPr>
          <p:nvPr>
            <p:ph idx="1"/>
          </p:nvPr>
        </p:nvSpPr>
        <p:spPr/>
        <p:txBody>
          <a:bodyPr/>
          <a:lstStyle/>
          <a:p>
            <a:r>
              <a:rPr lang="en-US" dirty="0" smtClean="0"/>
              <a:t>Up until the last picture taken for the project, the sun was setting behind the skyscrapers downtown, so I had to take the pictures about 5 minutes before the actual time of the sunset.</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to know (Continued)</a:t>
            </a:r>
            <a:endParaRPr lang="en-US" dirty="0"/>
          </a:p>
        </p:txBody>
      </p:sp>
      <p:sp>
        <p:nvSpPr>
          <p:cNvPr id="3" name="Content Placeholder 2"/>
          <p:cNvSpPr>
            <a:spLocks noGrp="1"/>
          </p:cNvSpPr>
          <p:nvPr>
            <p:ph idx="1"/>
          </p:nvPr>
        </p:nvSpPr>
        <p:spPr/>
        <p:txBody>
          <a:bodyPr/>
          <a:lstStyle/>
          <a:p>
            <a:r>
              <a:rPr lang="en-US" dirty="0" smtClean="0"/>
              <a:t>Initially, I had planned on using a view with the Otto Eckert Power Plant in it.</a:t>
            </a:r>
            <a:br>
              <a:rPr lang="en-US" dirty="0" smtClean="0"/>
            </a:br>
            <a:endParaRPr lang="en-US" dirty="0"/>
          </a:p>
        </p:txBody>
      </p:sp>
      <p:pic>
        <p:nvPicPr>
          <p:cNvPr id="3074" name="Picture 2" descr="C:\Users\Aaron\Pictures\2010-02-23 8 GB Pictures\8 GB Pictures 003 (2).jpg"/>
          <p:cNvPicPr>
            <a:picLocks noChangeAspect="1" noChangeArrowheads="1"/>
          </p:cNvPicPr>
          <p:nvPr/>
        </p:nvPicPr>
        <p:blipFill>
          <a:blip r:embed="rId2" cstate="print"/>
          <a:srcRect/>
          <a:stretch>
            <a:fillRect/>
          </a:stretch>
        </p:blipFill>
        <p:spPr bwMode="auto">
          <a:xfrm>
            <a:off x="457200" y="2743200"/>
            <a:ext cx="4730751" cy="3548063"/>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to know (continued)</a:t>
            </a:r>
            <a:endParaRPr lang="en-US" dirty="0"/>
          </a:p>
        </p:txBody>
      </p:sp>
      <p:sp>
        <p:nvSpPr>
          <p:cNvPr id="3" name="Content Placeholder 2"/>
          <p:cNvSpPr>
            <a:spLocks noGrp="1"/>
          </p:cNvSpPr>
          <p:nvPr>
            <p:ph idx="1"/>
          </p:nvPr>
        </p:nvSpPr>
        <p:spPr/>
        <p:txBody>
          <a:bodyPr/>
          <a:lstStyle/>
          <a:p>
            <a:r>
              <a:rPr lang="en-US" dirty="0" smtClean="0"/>
              <a:t>Not a month into the project, the location along the horizon that the sun would set moved out of the picture.</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5638800"/>
            <a:ext cx="5486400" cy="566738"/>
          </a:xfrm>
        </p:spPr>
        <p:txBody>
          <a:bodyPr>
            <a:normAutofit fontScale="90000"/>
          </a:bodyPr>
          <a:lstStyle/>
          <a:p>
            <a:r>
              <a:rPr lang="en-US" dirty="0" smtClean="0">
                <a:solidFill>
                  <a:schemeClr val="accent5"/>
                </a:solidFill>
              </a:rPr>
              <a:t>Friday, February 19</a:t>
            </a:r>
            <a:r>
              <a:rPr lang="en-US" baseline="30000" dirty="0" smtClean="0">
                <a:solidFill>
                  <a:schemeClr val="accent5"/>
                </a:solidFill>
              </a:rPr>
              <a:t>th</a:t>
            </a:r>
            <a:r>
              <a:rPr lang="en-US" dirty="0" smtClean="0">
                <a:solidFill>
                  <a:schemeClr val="accent5"/>
                </a:solidFill>
              </a:rPr>
              <a:t>, 2010 </a:t>
            </a:r>
            <a:br>
              <a:rPr lang="en-US" dirty="0" smtClean="0">
                <a:solidFill>
                  <a:schemeClr val="accent5"/>
                </a:solidFill>
              </a:rPr>
            </a:br>
            <a:r>
              <a:rPr lang="en-US" dirty="0" smtClean="0">
                <a:solidFill>
                  <a:schemeClr val="accent5"/>
                </a:solidFill>
              </a:rPr>
              <a:t>(6:15 PM Eastern Standard Time)</a:t>
            </a:r>
            <a:endParaRPr lang="en-US" dirty="0">
              <a:solidFill>
                <a:schemeClr val="accent5"/>
              </a:solidFill>
            </a:endParaRPr>
          </a:p>
        </p:txBody>
      </p:sp>
      <p:pic>
        <p:nvPicPr>
          <p:cNvPr id="5" name="Picture Placeholder 4" descr="8 GB Pictures 007.JPG"/>
          <p:cNvPicPr>
            <a:picLocks noGrp="1" noChangeAspect="1"/>
          </p:cNvPicPr>
          <p:nvPr>
            <p:ph type="pic" idx="1"/>
          </p:nvPr>
        </p:nvPicPr>
        <p:blipFill>
          <a:blip r:embed="rId2" cstate="print"/>
          <a:srcRect/>
          <a:stretch>
            <a:fillRect/>
          </a:stretch>
        </p:blipFill>
        <p:spPr>
          <a:xfrm>
            <a:off x="1792288" y="612775"/>
            <a:ext cx="6361112" cy="4770834"/>
          </a:xfr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5715000"/>
            <a:ext cx="5486400" cy="566738"/>
          </a:xfrm>
        </p:spPr>
        <p:txBody>
          <a:bodyPr>
            <a:normAutofit fontScale="90000"/>
          </a:bodyPr>
          <a:lstStyle/>
          <a:p>
            <a:r>
              <a:rPr lang="en-US" dirty="0" smtClean="0">
                <a:solidFill>
                  <a:schemeClr val="accent5"/>
                </a:solidFill>
              </a:rPr>
              <a:t>Saturday, March 1</a:t>
            </a:r>
            <a:r>
              <a:rPr lang="en-US" baseline="30000" dirty="0" smtClean="0">
                <a:solidFill>
                  <a:schemeClr val="accent5"/>
                </a:solidFill>
              </a:rPr>
              <a:t>st</a:t>
            </a:r>
            <a:r>
              <a:rPr lang="en-US" dirty="0" smtClean="0">
                <a:solidFill>
                  <a:schemeClr val="accent5"/>
                </a:solidFill>
              </a:rPr>
              <a:t>, 2010 </a:t>
            </a:r>
            <a:br>
              <a:rPr lang="en-US" dirty="0" smtClean="0">
                <a:solidFill>
                  <a:schemeClr val="accent5"/>
                </a:solidFill>
              </a:rPr>
            </a:br>
            <a:r>
              <a:rPr lang="en-US" dirty="0" smtClean="0">
                <a:solidFill>
                  <a:schemeClr val="accent5"/>
                </a:solidFill>
              </a:rPr>
              <a:t>(6:27 PM Eastern Standard Time)</a:t>
            </a:r>
            <a:endParaRPr lang="en-US" dirty="0">
              <a:solidFill>
                <a:schemeClr val="accent5"/>
              </a:solidFill>
            </a:endParaRPr>
          </a:p>
        </p:txBody>
      </p:sp>
      <p:pic>
        <p:nvPicPr>
          <p:cNvPr id="5" name="Picture Placeholder 4" descr="8 GB Pictures 034.JPG"/>
          <p:cNvPicPr>
            <a:picLocks noGrp="1" noChangeAspect="1"/>
          </p:cNvPicPr>
          <p:nvPr>
            <p:ph type="pic" idx="1"/>
          </p:nvPr>
        </p:nvPicPr>
        <p:blipFill>
          <a:blip r:embed="rId2" cstate="print"/>
          <a:srcRect/>
          <a:stretch>
            <a:fillRect/>
          </a:stretch>
        </p:blipFill>
        <p:spPr>
          <a:xfrm>
            <a:off x="1792287" y="612774"/>
            <a:ext cx="6396567" cy="4797425"/>
          </a:xfr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5638800"/>
            <a:ext cx="5486400" cy="566738"/>
          </a:xfrm>
        </p:spPr>
        <p:txBody>
          <a:bodyPr>
            <a:normAutofit fontScale="90000"/>
          </a:bodyPr>
          <a:lstStyle/>
          <a:p>
            <a:r>
              <a:rPr lang="en-US" dirty="0" smtClean="0">
                <a:solidFill>
                  <a:schemeClr val="accent5"/>
                </a:solidFill>
              </a:rPr>
              <a:t>Tuesday, March 4</a:t>
            </a:r>
            <a:r>
              <a:rPr lang="en-US" baseline="30000" dirty="0" smtClean="0">
                <a:solidFill>
                  <a:schemeClr val="accent5"/>
                </a:solidFill>
              </a:rPr>
              <a:t>th</a:t>
            </a:r>
            <a:r>
              <a:rPr lang="en-US" dirty="0" smtClean="0">
                <a:solidFill>
                  <a:schemeClr val="accent5"/>
                </a:solidFill>
              </a:rPr>
              <a:t>, 2010</a:t>
            </a:r>
            <a:br>
              <a:rPr lang="en-US" dirty="0" smtClean="0">
                <a:solidFill>
                  <a:schemeClr val="accent5"/>
                </a:solidFill>
              </a:rPr>
            </a:br>
            <a:r>
              <a:rPr lang="en-US" dirty="0" smtClean="0">
                <a:solidFill>
                  <a:schemeClr val="accent5"/>
                </a:solidFill>
              </a:rPr>
              <a:t>(6:31 PM Eastern Standard Time)</a:t>
            </a:r>
            <a:endParaRPr lang="en-US" dirty="0">
              <a:solidFill>
                <a:schemeClr val="accent5"/>
              </a:solidFill>
            </a:endParaRPr>
          </a:p>
        </p:txBody>
      </p:sp>
      <p:pic>
        <p:nvPicPr>
          <p:cNvPr id="5" name="Picture Placeholder 4" descr="8 GB Pictures 002.JPG"/>
          <p:cNvPicPr>
            <a:picLocks noGrp="1" noChangeAspect="1"/>
          </p:cNvPicPr>
          <p:nvPr>
            <p:ph type="pic" idx="1"/>
          </p:nvPr>
        </p:nvPicPr>
        <p:blipFill>
          <a:blip r:embed="rId2" cstate="print"/>
          <a:srcRect/>
          <a:stretch>
            <a:fillRect/>
          </a:stretch>
        </p:blipFill>
        <p:spPr>
          <a:xfrm>
            <a:off x="1828800" y="609600"/>
            <a:ext cx="6400800" cy="4800600"/>
          </a:xfr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5638800"/>
            <a:ext cx="5486400" cy="566738"/>
          </a:xfrm>
        </p:spPr>
        <p:txBody>
          <a:bodyPr>
            <a:normAutofit fontScale="90000"/>
          </a:bodyPr>
          <a:lstStyle/>
          <a:p>
            <a:r>
              <a:rPr lang="en-US" dirty="0" smtClean="0">
                <a:solidFill>
                  <a:schemeClr val="accent5"/>
                </a:solidFill>
              </a:rPr>
              <a:t>Saturday, March 8</a:t>
            </a:r>
            <a:r>
              <a:rPr lang="en-US" baseline="30000" dirty="0" smtClean="0">
                <a:solidFill>
                  <a:schemeClr val="accent5"/>
                </a:solidFill>
              </a:rPr>
              <a:t>th</a:t>
            </a:r>
            <a:r>
              <a:rPr lang="en-US" dirty="0" smtClean="0">
                <a:solidFill>
                  <a:schemeClr val="accent5"/>
                </a:solidFill>
              </a:rPr>
              <a:t>, 2010</a:t>
            </a:r>
            <a:br>
              <a:rPr lang="en-US" dirty="0" smtClean="0">
                <a:solidFill>
                  <a:schemeClr val="accent5"/>
                </a:solidFill>
              </a:rPr>
            </a:br>
            <a:r>
              <a:rPr lang="en-US" dirty="0" smtClean="0">
                <a:solidFill>
                  <a:schemeClr val="accent5"/>
                </a:solidFill>
              </a:rPr>
              <a:t>(6:35 PM Eastern Standard Time)</a:t>
            </a:r>
            <a:endParaRPr lang="en-US" dirty="0">
              <a:solidFill>
                <a:schemeClr val="accent5"/>
              </a:solidFill>
            </a:endParaRPr>
          </a:p>
        </p:txBody>
      </p:sp>
      <p:pic>
        <p:nvPicPr>
          <p:cNvPr id="5" name="Picture Placeholder 4" descr="8 GB Pictures 235.JPG"/>
          <p:cNvPicPr>
            <a:picLocks noGrp="1" noChangeAspect="1"/>
          </p:cNvPicPr>
          <p:nvPr>
            <p:ph type="pic" idx="1"/>
          </p:nvPr>
        </p:nvPicPr>
        <p:blipFill>
          <a:blip r:embed="rId2" cstate="print"/>
          <a:srcRect/>
          <a:stretch>
            <a:fillRect/>
          </a:stretch>
        </p:blipFill>
        <p:spPr>
          <a:xfrm>
            <a:off x="1792288" y="612775"/>
            <a:ext cx="6437312" cy="4827984"/>
          </a:xfr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to know</a:t>
            </a:r>
            <a:endParaRPr lang="en-US" dirty="0"/>
          </a:p>
        </p:txBody>
      </p:sp>
      <p:sp>
        <p:nvSpPr>
          <p:cNvPr id="3" name="Content Placeholder 2"/>
          <p:cNvSpPr>
            <a:spLocks noGrp="1"/>
          </p:cNvSpPr>
          <p:nvPr>
            <p:ph idx="1"/>
          </p:nvPr>
        </p:nvSpPr>
        <p:spPr/>
        <p:txBody>
          <a:bodyPr/>
          <a:lstStyle/>
          <a:p>
            <a:r>
              <a:rPr lang="en-US" dirty="0" smtClean="0"/>
              <a:t>At 2:00 AM ET the morning of Sunday, March 14</a:t>
            </a:r>
            <a:r>
              <a:rPr lang="en-US" baseline="30000" dirty="0" smtClean="0"/>
              <a:t>th</a:t>
            </a:r>
            <a:r>
              <a:rPr lang="en-US" dirty="0" smtClean="0"/>
              <a:t>, we switched our clocks ahead an hour. Subsequently, this meant that both sunrise and sunset were an hour later. Instead of going over to Sparrow just before 7:00 in the evening, I had to wait until 7:30.</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5715000"/>
            <a:ext cx="5486400" cy="566738"/>
          </a:xfrm>
        </p:spPr>
        <p:txBody>
          <a:bodyPr>
            <a:normAutofit fontScale="90000"/>
          </a:bodyPr>
          <a:lstStyle/>
          <a:p>
            <a:r>
              <a:rPr lang="en-US" dirty="0" smtClean="0">
                <a:solidFill>
                  <a:schemeClr val="accent5"/>
                </a:solidFill>
              </a:rPr>
              <a:t>Monday, March 15</a:t>
            </a:r>
            <a:r>
              <a:rPr lang="en-US" baseline="30000" dirty="0" smtClean="0">
                <a:solidFill>
                  <a:schemeClr val="accent5"/>
                </a:solidFill>
              </a:rPr>
              <a:t>th</a:t>
            </a:r>
            <a:r>
              <a:rPr lang="en-US" dirty="0" smtClean="0">
                <a:solidFill>
                  <a:schemeClr val="accent5"/>
                </a:solidFill>
              </a:rPr>
              <a:t>, 2010</a:t>
            </a:r>
            <a:br>
              <a:rPr lang="en-US" dirty="0" smtClean="0">
                <a:solidFill>
                  <a:schemeClr val="accent5"/>
                </a:solidFill>
              </a:rPr>
            </a:br>
            <a:r>
              <a:rPr lang="en-US" dirty="0" smtClean="0">
                <a:solidFill>
                  <a:schemeClr val="accent5"/>
                </a:solidFill>
              </a:rPr>
              <a:t>(7:45 PM Eastern Daylight Time)</a:t>
            </a:r>
            <a:endParaRPr lang="en-US" dirty="0">
              <a:solidFill>
                <a:schemeClr val="accent5"/>
              </a:solidFill>
            </a:endParaRPr>
          </a:p>
        </p:txBody>
      </p:sp>
      <p:pic>
        <p:nvPicPr>
          <p:cNvPr id="5" name="Picture Placeholder 4" descr="8 GB Pictures 051.JPG"/>
          <p:cNvPicPr>
            <a:picLocks noGrp="1" noChangeAspect="1"/>
          </p:cNvPicPr>
          <p:nvPr>
            <p:ph type="pic" idx="1"/>
          </p:nvPr>
        </p:nvPicPr>
        <p:blipFill>
          <a:blip r:embed="rId2" cstate="print"/>
          <a:srcRect/>
          <a:stretch>
            <a:fillRect/>
          </a:stretch>
        </p:blipFill>
        <p:spPr>
          <a:xfrm>
            <a:off x="1792287" y="612774"/>
            <a:ext cx="6396567" cy="4797425"/>
          </a:xfr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Additional information</a:t>
            </a:r>
            <a:endParaRPr lang="en-US" dirty="0"/>
          </a:p>
        </p:txBody>
      </p:sp>
      <p:sp>
        <p:nvSpPr>
          <p:cNvPr id="3" name="Content Placeholder 2"/>
          <p:cNvSpPr>
            <a:spLocks noGrp="1"/>
          </p:cNvSpPr>
          <p:nvPr>
            <p:ph idx="1"/>
          </p:nvPr>
        </p:nvSpPr>
        <p:spPr/>
        <p:txBody>
          <a:bodyPr/>
          <a:lstStyle/>
          <a:p>
            <a:r>
              <a:rPr lang="en-US" dirty="0" smtClean="0"/>
              <a:t>On Saint Patrick’s day, the weather was once again phenomenal. However, on that day, the sun appeared to be setting directly behind the state capitol (from the spot where I would stand), and you could see it shining through the capitol.</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8 GB Pictures 073.JPG"/>
          <p:cNvPicPr>
            <a:picLocks noGrp="1" noChangeAspect="1"/>
          </p:cNvPicPr>
          <p:nvPr>
            <p:ph type="pic" idx="1"/>
          </p:nvPr>
        </p:nvPicPr>
        <p:blipFill>
          <a:blip r:embed="rId2" cstate="print"/>
          <a:srcRect/>
          <a:stretch>
            <a:fillRect/>
          </a:stretch>
        </p:blipFill>
        <p:spPr>
          <a:xfrm>
            <a:off x="533400" y="304800"/>
            <a:ext cx="8077200" cy="6057900"/>
          </a:xfr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5638800"/>
            <a:ext cx="5486400" cy="566738"/>
          </a:xfrm>
        </p:spPr>
        <p:txBody>
          <a:bodyPr>
            <a:normAutofit fontScale="90000"/>
          </a:bodyPr>
          <a:lstStyle/>
          <a:p>
            <a:r>
              <a:rPr lang="en-US" dirty="0" smtClean="0">
                <a:solidFill>
                  <a:schemeClr val="accent5"/>
                </a:solidFill>
              </a:rPr>
              <a:t>Wednesday, March 17</a:t>
            </a:r>
            <a:r>
              <a:rPr lang="en-US" baseline="30000" dirty="0" smtClean="0">
                <a:solidFill>
                  <a:schemeClr val="accent5"/>
                </a:solidFill>
              </a:rPr>
              <a:t>th</a:t>
            </a:r>
            <a:r>
              <a:rPr lang="en-US" dirty="0" smtClean="0">
                <a:solidFill>
                  <a:schemeClr val="accent5"/>
                </a:solidFill>
              </a:rPr>
              <a:t>, 2010 (St Patrick’s Day)</a:t>
            </a:r>
            <a:br>
              <a:rPr lang="en-US" dirty="0" smtClean="0">
                <a:solidFill>
                  <a:schemeClr val="accent5"/>
                </a:solidFill>
              </a:rPr>
            </a:br>
            <a:r>
              <a:rPr lang="en-US" dirty="0" smtClean="0">
                <a:solidFill>
                  <a:schemeClr val="accent5"/>
                </a:solidFill>
              </a:rPr>
              <a:t>(7:46 PM Eastern Daylight Time)</a:t>
            </a:r>
            <a:endParaRPr lang="en-US" dirty="0">
              <a:solidFill>
                <a:schemeClr val="accent5"/>
              </a:solidFill>
            </a:endParaRPr>
          </a:p>
        </p:txBody>
      </p:sp>
      <p:pic>
        <p:nvPicPr>
          <p:cNvPr id="5" name="Picture Placeholder 4" descr="8 GB Pictures 071.JPG"/>
          <p:cNvPicPr>
            <a:picLocks noGrp="1" noChangeAspect="1"/>
          </p:cNvPicPr>
          <p:nvPr>
            <p:ph type="pic" idx="1"/>
          </p:nvPr>
        </p:nvPicPr>
        <p:blipFill>
          <a:blip r:embed="rId2" cstate="print"/>
          <a:srcRect/>
          <a:stretch>
            <a:fillRect/>
          </a:stretch>
        </p:blipFill>
        <p:spPr>
          <a:xfrm>
            <a:off x="1792287" y="612774"/>
            <a:ext cx="6396567" cy="4797425"/>
          </a:xfr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5562600"/>
            <a:ext cx="5486400" cy="566738"/>
          </a:xfrm>
        </p:spPr>
        <p:txBody>
          <a:bodyPr>
            <a:normAutofit fontScale="90000"/>
          </a:bodyPr>
          <a:lstStyle/>
          <a:p>
            <a:r>
              <a:rPr lang="en-US" dirty="0" smtClean="0">
                <a:solidFill>
                  <a:schemeClr val="accent5"/>
                </a:solidFill>
              </a:rPr>
              <a:t>Friday, April 9</a:t>
            </a:r>
            <a:r>
              <a:rPr lang="en-US" baseline="30000" dirty="0" smtClean="0">
                <a:solidFill>
                  <a:schemeClr val="accent5"/>
                </a:solidFill>
              </a:rPr>
              <a:t>th</a:t>
            </a:r>
            <a:r>
              <a:rPr lang="en-US" dirty="0" smtClean="0">
                <a:solidFill>
                  <a:schemeClr val="accent5"/>
                </a:solidFill>
              </a:rPr>
              <a:t>, 2010</a:t>
            </a:r>
            <a:br>
              <a:rPr lang="en-US" dirty="0" smtClean="0">
                <a:solidFill>
                  <a:schemeClr val="accent5"/>
                </a:solidFill>
              </a:rPr>
            </a:br>
            <a:r>
              <a:rPr lang="en-US" dirty="0" smtClean="0">
                <a:solidFill>
                  <a:schemeClr val="accent5"/>
                </a:solidFill>
              </a:rPr>
              <a:t>(8:12 PM Eastern Daylight Time)</a:t>
            </a:r>
            <a:endParaRPr lang="en-US" dirty="0">
              <a:solidFill>
                <a:schemeClr val="accent5"/>
              </a:solidFill>
            </a:endParaRPr>
          </a:p>
        </p:txBody>
      </p:sp>
      <p:pic>
        <p:nvPicPr>
          <p:cNvPr id="5" name="Picture Placeholder 4" descr="4-09-10.JPG"/>
          <p:cNvPicPr>
            <a:picLocks noGrp="1" noChangeAspect="1"/>
          </p:cNvPicPr>
          <p:nvPr>
            <p:ph type="pic" idx="1"/>
          </p:nvPr>
        </p:nvPicPr>
        <p:blipFill>
          <a:blip r:embed="rId2" cstate="print"/>
          <a:srcRect/>
          <a:stretch>
            <a:fillRect/>
          </a:stretch>
        </p:blipFill>
        <p:spPr>
          <a:xfrm>
            <a:off x="1792288" y="612775"/>
            <a:ext cx="6361112" cy="4770834"/>
          </a:xfr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5715000"/>
            <a:ext cx="5486400" cy="566738"/>
          </a:xfrm>
        </p:spPr>
        <p:txBody>
          <a:bodyPr>
            <a:normAutofit fontScale="90000"/>
          </a:bodyPr>
          <a:lstStyle/>
          <a:p>
            <a:r>
              <a:rPr lang="en-US" dirty="0" smtClean="0">
                <a:solidFill>
                  <a:schemeClr val="accent5"/>
                </a:solidFill>
              </a:rPr>
              <a:t>Thursday, April 22</a:t>
            </a:r>
            <a:r>
              <a:rPr lang="en-US" baseline="30000" dirty="0" smtClean="0">
                <a:solidFill>
                  <a:schemeClr val="accent5"/>
                </a:solidFill>
              </a:rPr>
              <a:t>nd</a:t>
            </a:r>
            <a:r>
              <a:rPr lang="en-US" dirty="0" smtClean="0">
                <a:solidFill>
                  <a:schemeClr val="accent5"/>
                </a:solidFill>
              </a:rPr>
              <a:t>, 2010 (Earth Day)</a:t>
            </a:r>
            <a:br>
              <a:rPr lang="en-US" dirty="0" smtClean="0">
                <a:solidFill>
                  <a:schemeClr val="accent5"/>
                </a:solidFill>
              </a:rPr>
            </a:br>
            <a:r>
              <a:rPr lang="en-US" dirty="0" smtClean="0">
                <a:solidFill>
                  <a:schemeClr val="accent5"/>
                </a:solidFill>
              </a:rPr>
              <a:t>(8:28 PM Eastern Daylight Time)</a:t>
            </a:r>
            <a:endParaRPr lang="en-US" dirty="0">
              <a:solidFill>
                <a:schemeClr val="accent5"/>
              </a:solidFill>
            </a:endParaRPr>
          </a:p>
        </p:txBody>
      </p:sp>
      <p:pic>
        <p:nvPicPr>
          <p:cNvPr id="5" name="Picture Placeholder 4" descr="8 GB Pictures 097.JPG"/>
          <p:cNvPicPr>
            <a:picLocks noGrp="1" noChangeAspect="1"/>
          </p:cNvPicPr>
          <p:nvPr>
            <p:ph type="pic" idx="1"/>
          </p:nvPr>
        </p:nvPicPr>
        <p:blipFill>
          <a:blip r:embed="rId2" cstate="print"/>
          <a:srcRect/>
          <a:stretch>
            <a:fillRect/>
          </a:stretch>
        </p:blipFill>
        <p:spPr>
          <a:xfrm>
            <a:off x="1792287" y="612774"/>
            <a:ext cx="6396567" cy="4797425"/>
          </a:xfr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Aaron\Pictures\Sun Pictures\View without Power Plant\8 GB Pictures 007 (2).jpg"/>
          <p:cNvPicPr>
            <a:picLocks noChangeAspect="1" noChangeArrowheads="1"/>
          </p:cNvPicPr>
          <p:nvPr/>
        </p:nvPicPr>
        <p:blipFill>
          <a:blip r:embed="rId2" cstate="print"/>
          <a:srcRect/>
          <a:stretch>
            <a:fillRect/>
          </a:stretch>
        </p:blipFill>
        <p:spPr bwMode="auto">
          <a:xfrm>
            <a:off x="0" y="0"/>
            <a:ext cx="5080000" cy="3810000"/>
          </a:xfrm>
          <a:prstGeom prst="rect">
            <a:avLst/>
          </a:prstGeom>
          <a:noFill/>
        </p:spPr>
      </p:pic>
      <p:pic>
        <p:nvPicPr>
          <p:cNvPr id="1028" name="Picture 4" descr="C:\Users\Aaron\Pictures\2010-04-22 8 GB Pictures\8 GB Pictures 100 (2).jpg"/>
          <p:cNvPicPr>
            <a:picLocks noChangeAspect="1" noChangeArrowheads="1"/>
          </p:cNvPicPr>
          <p:nvPr/>
        </p:nvPicPr>
        <p:blipFill>
          <a:blip r:embed="rId3" cstate="print"/>
          <a:srcRect/>
          <a:stretch>
            <a:fillRect/>
          </a:stretch>
        </p:blipFill>
        <p:spPr bwMode="auto">
          <a:xfrm>
            <a:off x="3944938" y="2958703"/>
            <a:ext cx="5199062" cy="3899297"/>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aron\Pictures\2010-04-22 8 GB Pictures\8 GB Pictures 100 (3).jpg"/>
          <p:cNvPicPr>
            <a:picLocks noChangeAspect="1" noChangeArrowheads="1"/>
          </p:cNvPicPr>
          <p:nvPr/>
        </p:nvPicPr>
        <p:blipFill>
          <a:blip r:embed="rId2" cstate="print"/>
          <a:srcRect/>
          <a:stretch>
            <a:fillRect/>
          </a:stretch>
        </p:blipFill>
        <p:spPr bwMode="auto">
          <a:xfrm>
            <a:off x="838200" y="0"/>
            <a:ext cx="7239000" cy="5429250"/>
          </a:xfrm>
          <a:prstGeom prst="rect">
            <a:avLst/>
          </a:prstGeom>
          <a:noFill/>
        </p:spPr>
      </p:pic>
      <p:sp>
        <p:nvSpPr>
          <p:cNvPr id="4" name="Content Placeholder 3"/>
          <p:cNvSpPr>
            <a:spLocks noGrp="1"/>
          </p:cNvSpPr>
          <p:nvPr>
            <p:ph idx="1"/>
          </p:nvPr>
        </p:nvSpPr>
        <p:spPr>
          <a:xfrm>
            <a:off x="457200" y="5486400"/>
            <a:ext cx="8458200" cy="1371600"/>
          </a:xfrm>
        </p:spPr>
        <p:txBody>
          <a:bodyPr>
            <a:normAutofit fontScale="62500" lnSpcReduction="20000"/>
          </a:bodyPr>
          <a:lstStyle/>
          <a:p>
            <a:pPr>
              <a:buNone/>
            </a:pPr>
            <a:r>
              <a:rPr lang="en-US" dirty="0" smtClean="0">
                <a:solidFill>
                  <a:schemeClr val="accent5"/>
                </a:solidFill>
              </a:rPr>
              <a:t>      Here’s a picture showing the change of the position of the sunset </a:t>
            </a:r>
            <a:r>
              <a:rPr lang="en-US" dirty="0" smtClean="0">
                <a:solidFill>
                  <a:schemeClr val="accent5"/>
                </a:solidFill>
              </a:rPr>
              <a:t>all the way across </a:t>
            </a:r>
            <a:r>
              <a:rPr lang="en-US" dirty="0" smtClean="0">
                <a:solidFill>
                  <a:schemeClr val="accent5"/>
                </a:solidFill>
              </a:rPr>
              <a:t>the horizon. At the start of the project back in February, the sun set behind the State Police Building (pointed to on the left). During the final picture, it is near all the way to the right in the frame.</a:t>
            </a:r>
          </a:p>
          <a:p>
            <a:pPr>
              <a:buNone/>
            </a:pPr>
            <a:endParaRPr lang="en-US" dirty="0">
              <a:solidFill>
                <a:schemeClr val="accent5"/>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2) How did ancient civilizations use the information in these pictures?</a:t>
            </a:r>
            <a:endParaRPr lang="en-US" dirty="0"/>
          </a:p>
        </p:txBody>
      </p:sp>
      <p:sp>
        <p:nvSpPr>
          <p:cNvPr id="3" name="Content Placeholder 2"/>
          <p:cNvSpPr>
            <a:spLocks noGrp="1"/>
          </p:cNvSpPr>
          <p:nvPr>
            <p:ph idx="1"/>
          </p:nvPr>
        </p:nvSpPr>
        <p:spPr/>
        <p:txBody>
          <a:bodyPr/>
          <a:lstStyle/>
          <a:p>
            <a:r>
              <a:rPr lang="en-US" dirty="0" smtClean="0"/>
              <a:t>In ancient times, before the Gregorian Calendar we know now, ancient civilizations would use the position of the sun in the sky to tell what time it was.</a:t>
            </a:r>
          </a:p>
          <a:p>
            <a:r>
              <a:rPr lang="en-US" dirty="0" smtClean="0"/>
              <a:t>They used the location of the sun when it would rise or set to tell roughly what time of year it was. To this day, that can still be done.</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smtClean="0">
                <a:solidFill>
                  <a:schemeClr val="accent5"/>
                </a:solidFill>
              </a:rPr>
              <a:t>3) How does the position of the sunrise or sunset lead to warmer summers or cooler winters?</a:t>
            </a:r>
            <a:endParaRPr lang="en-US" sz="3200" dirty="0">
              <a:solidFill>
                <a:schemeClr val="accent5"/>
              </a:solidFill>
            </a:endParaRPr>
          </a:p>
        </p:txBody>
      </p:sp>
      <p:sp>
        <p:nvSpPr>
          <p:cNvPr id="3" name="Content Placeholder 2"/>
          <p:cNvSpPr>
            <a:spLocks noGrp="1"/>
          </p:cNvSpPr>
          <p:nvPr>
            <p:ph idx="1"/>
          </p:nvPr>
        </p:nvSpPr>
        <p:spPr/>
        <p:txBody>
          <a:bodyPr/>
          <a:lstStyle/>
          <a:p>
            <a:r>
              <a:rPr lang="en-US" dirty="0" smtClean="0"/>
              <a:t>The angle of the sun on the horizon has everything to do with the temperature. A more direct sunlight makes the weather much warmer. During the winter, the sun is at a much lower angle in the sky, which is why the winter is always the colder season. During the summer, the sun is more overhead… and the </a:t>
            </a:r>
            <a:r>
              <a:rPr lang="en-US" dirty="0" smtClean="0">
                <a:solidFill>
                  <a:schemeClr val="accent5"/>
                </a:solidFill>
              </a:rPr>
              <a:t>summer is always warmer.</a:t>
            </a:r>
            <a:endParaRPr lang="en-US" dirty="0">
              <a:solidFill>
                <a:schemeClr val="accent5"/>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752600"/>
          </a:xfrm>
        </p:spPr>
        <p:txBody>
          <a:bodyPr>
            <a:normAutofit/>
          </a:bodyPr>
          <a:lstStyle/>
          <a:p>
            <a:r>
              <a:rPr lang="en-US" sz="3200" dirty="0" smtClean="0"/>
              <a:t>4) How might you expect the location of the sunset to change 6 months from now? Would it “move” in the same direction?</a:t>
            </a:r>
            <a:endParaRPr lang="en-US" sz="3200" dirty="0"/>
          </a:p>
        </p:txBody>
      </p:sp>
      <p:sp>
        <p:nvSpPr>
          <p:cNvPr id="3" name="Content Placeholder 2"/>
          <p:cNvSpPr>
            <a:spLocks noGrp="1"/>
          </p:cNvSpPr>
          <p:nvPr>
            <p:ph idx="1"/>
          </p:nvPr>
        </p:nvSpPr>
        <p:spPr>
          <a:xfrm>
            <a:off x="457200" y="1981200"/>
            <a:ext cx="8229600" cy="4144963"/>
          </a:xfrm>
        </p:spPr>
        <p:txBody>
          <a:bodyPr>
            <a:normAutofit fontScale="85000" lnSpcReduction="10000"/>
          </a:bodyPr>
          <a:lstStyle/>
          <a:p>
            <a:r>
              <a:rPr lang="en-US" dirty="0" smtClean="0"/>
              <a:t>The position of the sun along the horizon is affected by the season. On Winter Solstice, the sun is at the lowest possible angle along the horizon. On Summer Solstice, the sun is at the highest possible angle along the horizon. The sun is still moving along the horizon, and will continue to do so through the first day of summer in June. 6 months from now</a:t>
            </a:r>
            <a:r>
              <a:rPr lang="en-US" smtClean="0"/>
              <a:t>, </a:t>
            </a:r>
            <a:r>
              <a:rPr lang="en-US" smtClean="0"/>
              <a:t>the </a:t>
            </a:r>
            <a:r>
              <a:rPr lang="en-US" dirty="0" smtClean="0"/>
              <a:t>sun would most likely set behind the State Police Headquarters, where it </a:t>
            </a:r>
            <a:r>
              <a:rPr lang="en-US" dirty="0" smtClean="0">
                <a:solidFill>
                  <a:schemeClr val="accent5"/>
                </a:solidFill>
              </a:rPr>
              <a:t>initially began for this project (since October and February are both 2 months part from Winter Solstice).</a:t>
            </a:r>
            <a:endParaRPr lang="en-US" dirty="0">
              <a:solidFill>
                <a:schemeClr val="accent5"/>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5) Why is “move”, in the previous question, in quotations?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The sun does not actually move. The movement we see is called “apparent movement”, since the sun </a:t>
            </a:r>
            <a:r>
              <a:rPr lang="en-US" i="1" dirty="0" smtClean="0"/>
              <a:t>appears</a:t>
            </a:r>
            <a:r>
              <a:rPr lang="en-US" dirty="0" smtClean="0"/>
              <a:t> to be moving.</a:t>
            </a:r>
          </a:p>
          <a:p>
            <a:r>
              <a:rPr lang="en-US" dirty="0" smtClean="0"/>
              <a:t>In actuality, the Earth is rotating about the sun constantly</a:t>
            </a:r>
          </a:p>
          <a:p>
            <a:r>
              <a:rPr lang="en-US" dirty="0" smtClean="0"/>
              <a:t>The Earth also changes tilt, along an axis. During the Winter Solstice, the sun is pointed at the southern Hemisphere. During the summer </a:t>
            </a:r>
            <a:r>
              <a:rPr lang="en-US" dirty="0" smtClean="0">
                <a:solidFill>
                  <a:schemeClr val="accent5"/>
                </a:solidFill>
              </a:rPr>
              <a:t>solstice, it is directed at the northern Hemisphere.</a:t>
            </a:r>
            <a:endParaRPr lang="en-US" dirty="0">
              <a:solidFill>
                <a:schemeClr val="accent5"/>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More pictures</a:t>
            </a:r>
            <a:endParaRPr lang="en-US" dirty="0"/>
          </a:p>
        </p:txBody>
      </p:sp>
      <p:sp>
        <p:nvSpPr>
          <p:cNvPr id="3" name="Content Placeholder 2"/>
          <p:cNvSpPr>
            <a:spLocks noGrp="1"/>
          </p:cNvSpPr>
          <p:nvPr>
            <p:ph idx="1"/>
          </p:nvPr>
        </p:nvSpPr>
        <p:spPr>
          <a:xfrm>
            <a:off x="0" y="5562600"/>
            <a:ext cx="8229600" cy="4525963"/>
          </a:xfrm>
        </p:spPr>
        <p:txBody>
          <a:bodyPr>
            <a:normAutofit/>
          </a:bodyPr>
          <a:lstStyle/>
          <a:p>
            <a:r>
              <a:rPr lang="en-US" sz="2400" dirty="0" err="1" smtClean="0">
                <a:solidFill>
                  <a:schemeClr val="accent5"/>
                </a:solidFill>
              </a:rPr>
              <a:t>Pattengill</a:t>
            </a:r>
            <a:r>
              <a:rPr lang="en-US" sz="2400" dirty="0" smtClean="0">
                <a:solidFill>
                  <a:schemeClr val="accent5"/>
                </a:solidFill>
              </a:rPr>
              <a:t> Middle School (old site in the foreground, current site towards the back center).</a:t>
            </a:r>
            <a:endParaRPr lang="en-US" sz="2400" dirty="0">
              <a:solidFill>
                <a:schemeClr val="accent5"/>
              </a:solidFill>
            </a:endParaRPr>
          </a:p>
        </p:txBody>
      </p:sp>
      <p:pic>
        <p:nvPicPr>
          <p:cNvPr id="3074" name="Picture 2" descr="C:\Users\Aaron\Pictures\2010-04-22 8 GB Pictures\8 GB Pictures 054.JPG"/>
          <p:cNvPicPr>
            <a:picLocks noChangeAspect="1" noChangeArrowheads="1"/>
          </p:cNvPicPr>
          <p:nvPr/>
        </p:nvPicPr>
        <p:blipFill>
          <a:blip r:embed="rId2" cstate="print"/>
          <a:srcRect/>
          <a:stretch>
            <a:fillRect/>
          </a:stretch>
        </p:blipFill>
        <p:spPr bwMode="auto">
          <a:xfrm>
            <a:off x="228600" y="1066800"/>
            <a:ext cx="5943600" cy="4457699"/>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Picture Placeholder 2"/>
          <p:cNvSpPr>
            <a:spLocks noGrp="1"/>
          </p:cNvSpPr>
          <p:nvPr>
            <p:ph type="pic" idx="1"/>
          </p:nvPr>
        </p:nvSpPr>
        <p:spPr/>
      </p:sp>
      <p:sp>
        <p:nvSpPr>
          <p:cNvPr id="4" name="Text Placeholder 3"/>
          <p:cNvSpPr>
            <a:spLocks noGrp="1"/>
          </p:cNvSpPr>
          <p:nvPr>
            <p:ph type="body" sz="half" idx="2"/>
          </p:nvPr>
        </p:nvSpPr>
        <p:spPr>
          <a:xfrm>
            <a:off x="1792288" y="5367338"/>
            <a:ext cx="5675312" cy="1262062"/>
          </a:xfrm>
        </p:spPr>
        <p:txBody>
          <a:bodyPr>
            <a:noAutofit/>
          </a:bodyPr>
          <a:lstStyle/>
          <a:p>
            <a:r>
              <a:rPr lang="en-US" sz="2400" dirty="0" smtClean="0">
                <a:solidFill>
                  <a:schemeClr val="accent5"/>
                </a:solidFill>
              </a:rPr>
              <a:t>The intersection of Pennsylvania Avenue and Michigan Avenue (as seen from the parking garage)</a:t>
            </a:r>
            <a:endParaRPr lang="en-US" sz="2400" dirty="0">
              <a:solidFill>
                <a:schemeClr val="accent5"/>
              </a:solidFill>
            </a:endParaRPr>
          </a:p>
        </p:txBody>
      </p:sp>
      <p:pic>
        <p:nvPicPr>
          <p:cNvPr id="4098" name="Picture 2" descr="C:\Users\Aaron\Pictures\Sun Pictures\Miscellaneous Pics\8 GB Pictures 216.JPG"/>
          <p:cNvPicPr>
            <a:picLocks noChangeAspect="1" noChangeArrowheads="1"/>
          </p:cNvPicPr>
          <p:nvPr/>
        </p:nvPicPr>
        <p:blipFill>
          <a:blip r:embed="rId2" cstate="print"/>
          <a:srcRect/>
          <a:stretch>
            <a:fillRect/>
          </a:stretch>
        </p:blipFill>
        <p:spPr bwMode="auto">
          <a:xfrm>
            <a:off x="1219200" y="685800"/>
            <a:ext cx="6248400" cy="4686300"/>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solidFill>
                  <a:schemeClr val="accent5"/>
                </a:solidFill>
              </a:rPr>
              <a:t>Pattengill</a:t>
            </a:r>
            <a:r>
              <a:rPr lang="en-US" dirty="0" smtClean="0">
                <a:solidFill>
                  <a:schemeClr val="accent5"/>
                </a:solidFill>
              </a:rPr>
              <a:t> Middle School</a:t>
            </a:r>
            <a:endParaRPr lang="en-US" dirty="0">
              <a:solidFill>
                <a:schemeClr val="accent5"/>
              </a:solidFill>
            </a:endParaRPr>
          </a:p>
        </p:txBody>
      </p:sp>
      <p:pic>
        <p:nvPicPr>
          <p:cNvPr id="5" name="Picture Placeholder 4" descr="8 GB Pictures 016.JPG"/>
          <p:cNvPicPr>
            <a:picLocks noGrp="1" noChangeAspect="1"/>
          </p:cNvPicPr>
          <p:nvPr>
            <p:ph type="pic" idx="1"/>
          </p:nvPr>
        </p:nvPicPr>
        <p:blipFill>
          <a:blip r:embed="rId2" cstate="print"/>
          <a:srcRect/>
          <a:stretch>
            <a:fillRect/>
          </a:stretch>
        </p:blipFill>
        <p:spPr/>
      </p:pic>
      <p:sp>
        <p:nvSpPr>
          <p:cNvPr id="4" name="Text Placeholder 3"/>
          <p:cNvSpPr>
            <a:spLocks noGrp="1"/>
          </p:cNvSpPr>
          <p:nvPr>
            <p:ph type="body" sz="half" idx="2"/>
          </p:nvPr>
        </p:nvSpPr>
        <p:spPr/>
        <p:txBody>
          <a:bodyPr>
            <a:normAutofit/>
          </a:bodyPr>
          <a:lstStyle/>
          <a:p>
            <a:r>
              <a:rPr lang="en-US" sz="1800" dirty="0" smtClean="0">
                <a:solidFill>
                  <a:schemeClr val="accent5"/>
                </a:solidFill>
              </a:rPr>
              <a:t>The former site covered in snow</a:t>
            </a:r>
            <a:endParaRPr lang="en-US" sz="1800" dirty="0">
              <a:solidFill>
                <a:schemeClr val="accent5"/>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p:txBody>
          <a:bodyPr>
            <a:noAutofit/>
          </a:bodyPr>
          <a:lstStyle/>
          <a:p>
            <a:r>
              <a:rPr lang="en-US" sz="2400" dirty="0" smtClean="0">
                <a:solidFill>
                  <a:schemeClr val="accent5"/>
                </a:solidFill>
              </a:rPr>
              <a:t>The intersection of Michigan and Pennsylvania at night</a:t>
            </a:r>
            <a:endParaRPr lang="en-US" sz="2400" dirty="0">
              <a:solidFill>
                <a:schemeClr val="accent5"/>
              </a:solidFill>
            </a:endParaRPr>
          </a:p>
        </p:txBody>
      </p:sp>
      <p:pic>
        <p:nvPicPr>
          <p:cNvPr id="7" name="Picture Placeholder 6" descr="8 GB Pictures 028.JPG"/>
          <p:cNvPicPr>
            <a:picLocks noGrp="1" noChangeAspect="1"/>
          </p:cNvPicPr>
          <p:nvPr>
            <p:ph type="pic" idx="1"/>
          </p:nvPr>
        </p:nvPicPr>
        <p:blipFill>
          <a:blip r:embed="rId2" cstate="print"/>
          <a:srcRect/>
          <a:stretch>
            <a:fillRect/>
          </a:stretch>
        </p:blipFill>
        <p:spPr>
          <a:xfrm>
            <a:off x="1792288" y="612775"/>
            <a:ext cx="6132512" cy="4599384"/>
          </a:xfr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city at </a:t>
            </a:r>
            <a:r>
              <a:rPr lang="en-US" dirty="0" err="1" smtClean="0"/>
              <a:t>nite</a:t>
            </a:r>
            <a:r>
              <a:rPr lang="en-US" dirty="0" smtClean="0"/>
              <a:t>…</a:t>
            </a:r>
            <a:endParaRPr lang="en-US" dirty="0"/>
          </a:p>
        </p:txBody>
      </p:sp>
      <p:sp>
        <p:nvSpPr>
          <p:cNvPr id="3" name="Content Placeholder 2"/>
          <p:cNvSpPr>
            <a:spLocks noGrp="1"/>
          </p:cNvSpPr>
          <p:nvPr>
            <p:ph idx="1"/>
          </p:nvPr>
        </p:nvSpPr>
        <p:spPr/>
        <p:txBody>
          <a:bodyPr/>
          <a:lstStyle/>
          <a:p>
            <a:endParaRPr lang="en-US"/>
          </a:p>
        </p:txBody>
      </p:sp>
      <p:pic>
        <p:nvPicPr>
          <p:cNvPr id="5122" name="Picture 2" descr="C:\Users\Aaron\Pictures\Sun Pictures\Miscellaneous Pics\8 GB Pictures 004.JPG"/>
          <p:cNvPicPr>
            <a:picLocks noChangeAspect="1" noChangeArrowheads="1"/>
          </p:cNvPicPr>
          <p:nvPr/>
        </p:nvPicPr>
        <p:blipFill>
          <a:blip r:embed="rId2" cstate="print"/>
          <a:srcRect/>
          <a:stretch>
            <a:fillRect/>
          </a:stretch>
        </p:blipFill>
        <p:spPr bwMode="auto">
          <a:xfrm>
            <a:off x="0" y="1295400"/>
            <a:ext cx="4648200" cy="3486150"/>
          </a:xfrm>
          <a:prstGeom prst="rect">
            <a:avLst/>
          </a:prstGeom>
          <a:noFill/>
        </p:spPr>
      </p:pic>
      <p:pic>
        <p:nvPicPr>
          <p:cNvPr id="5123" name="Picture 3" descr="C:\Users\Aaron\Pictures\Sun Pictures\Miscellaneous Pics\8 GB Pictures 006.JPG"/>
          <p:cNvPicPr>
            <a:picLocks noChangeAspect="1" noChangeArrowheads="1"/>
          </p:cNvPicPr>
          <p:nvPr/>
        </p:nvPicPr>
        <p:blipFill>
          <a:blip r:embed="rId3" cstate="print"/>
          <a:srcRect/>
          <a:stretch>
            <a:fillRect/>
          </a:stretch>
        </p:blipFill>
        <p:spPr bwMode="auto">
          <a:xfrm>
            <a:off x="4648200" y="3486150"/>
            <a:ext cx="4495800" cy="3371850"/>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8 GB Pictures 019.JPG"/>
          <p:cNvPicPr>
            <a:picLocks noGrp="1" noChangeAspect="1"/>
          </p:cNvPicPr>
          <p:nvPr>
            <p:ph type="pic" idx="1"/>
          </p:nvPr>
        </p:nvPicPr>
        <p:blipFill>
          <a:blip r:embed="rId2" cstate="print"/>
          <a:srcRect/>
          <a:stretch>
            <a:fillRect/>
          </a:stretch>
        </p:blipFill>
        <p:spPr>
          <a:xfrm>
            <a:off x="1792288" y="612775"/>
            <a:ext cx="6361112" cy="4770834"/>
          </a:xfrm>
        </p:spPr>
      </p:pic>
      <p:sp>
        <p:nvSpPr>
          <p:cNvPr id="4" name="Text Placeholder 3"/>
          <p:cNvSpPr>
            <a:spLocks noGrp="1"/>
          </p:cNvSpPr>
          <p:nvPr>
            <p:ph type="body" sz="half" idx="2"/>
          </p:nvPr>
        </p:nvSpPr>
        <p:spPr/>
        <p:txBody>
          <a:bodyPr>
            <a:noAutofit/>
          </a:bodyPr>
          <a:lstStyle/>
          <a:p>
            <a:r>
              <a:rPr lang="en-US" sz="2400" dirty="0" smtClean="0">
                <a:solidFill>
                  <a:schemeClr val="accent5"/>
                </a:solidFill>
              </a:rPr>
              <a:t>Some “snowy” trees at the Sparrow Daycare Center</a:t>
            </a:r>
            <a:endParaRPr lang="en-US" sz="2400" dirty="0">
              <a:solidFill>
                <a:schemeClr val="accent5"/>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1041</TotalTime>
  <Words>1013</Words>
  <Application>Microsoft Office PowerPoint</Application>
  <PresentationFormat>On-screen Show (4:3)</PresentationFormat>
  <Paragraphs>53</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My Sun Project </vt:lpstr>
      <vt:lpstr>Extra Information </vt:lpstr>
      <vt:lpstr>Extra Information (Continued)</vt:lpstr>
      <vt:lpstr>Extra Information (Continued)</vt:lpstr>
      <vt:lpstr>Parking garage overview</vt:lpstr>
      <vt:lpstr>Extra Information (Continued)</vt:lpstr>
      <vt:lpstr>More to know</vt:lpstr>
      <vt:lpstr>More to know (Continued)</vt:lpstr>
      <vt:lpstr>More to know (continued)</vt:lpstr>
      <vt:lpstr>Friday, February 19th, 2010  (6:15 PM Eastern Standard Time)</vt:lpstr>
      <vt:lpstr>Saturday, March 1st, 2010  (6:27 PM Eastern Standard Time)</vt:lpstr>
      <vt:lpstr>Tuesday, March 4th, 2010 (6:31 PM Eastern Standard Time)</vt:lpstr>
      <vt:lpstr>Saturday, March 8th, 2010 (6:35 PM Eastern Standard Time)</vt:lpstr>
      <vt:lpstr>More to know</vt:lpstr>
      <vt:lpstr>Monday, March 15th, 2010 (7:45 PM Eastern Daylight Time)</vt:lpstr>
      <vt:lpstr>Additional information</vt:lpstr>
      <vt:lpstr>Slide 17</vt:lpstr>
      <vt:lpstr>Wednesday, March 17th, 2010 (St Patrick’s Day) (7:46 PM Eastern Daylight Time)</vt:lpstr>
      <vt:lpstr>Friday, April 9th, 2010 (8:12 PM Eastern Daylight Time)</vt:lpstr>
      <vt:lpstr>Thursday, April 22nd, 2010 (Earth Day) (8:28 PM Eastern Daylight Time)</vt:lpstr>
      <vt:lpstr>Slide 21</vt:lpstr>
      <vt:lpstr>Slide 22</vt:lpstr>
      <vt:lpstr>2) How did ancient civilizations use the information in these pictures?</vt:lpstr>
      <vt:lpstr>3) How does the position of the sunrise or sunset lead to warmer summers or cooler winters?</vt:lpstr>
      <vt:lpstr>4) How might you expect the location of the sunset to change 6 months from now? Would it “move” in the same direction?</vt:lpstr>
      <vt:lpstr>5) Why is “move”, in the previous question, in quotations?</vt:lpstr>
      <vt:lpstr>More pictures</vt:lpstr>
      <vt:lpstr>Slide 28</vt:lpstr>
      <vt:lpstr>Pattengill Middle School</vt:lpstr>
      <vt:lpstr>Slide 30</vt:lpstr>
      <vt:lpstr>The city at nite…</vt:lpstr>
      <vt:lpstr>Slide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 Sun Project</dc:title>
  <dc:creator>Aaron</dc:creator>
  <cp:lastModifiedBy>Aaron</cp:lastModifiedBy>
  <cp:revision>46</cp:revision>
  <dcterms:created xsi:type="dcterms:W3CDTF">2010-04-24T13:22:31Z</dcterms:created>
  <dcterms:modified xsi:type="dcterms:W3CDTF">2010-04-25T20:03:21Z</dcterms:modified>
</cp:coreProperties>
</file>